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25"/>
  </p:notesMasterIdLst>
  <p:handoutMasterIdLst>
    <p:handoutMasterId r:id="rId26"/>
  </p:handoutMasterIdLst>
  <p:sldIdLst>
    <p:sldId id="257" r:id="rId3"/>
    <p:sldId id="313" r:id="rId4"/>
    <p:sldId id="314" r:id="rId5"/>
    <p:sldId id="315" r:id="rId6"/>
    <p:sldId id="316" r:id="rId7"/>
    <p:sldId id="317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McNamara" initials="D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117" d="100"/>
          <a:sy n="117" d="100"/>
        </p:scale>
        <p:origin x="-21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132" y="0"/>
            <a:ext cx="304334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1738"/>
            <a:ext cx="304334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773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773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2459"/>
            <a:ext cx="5618480" cy="4188778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1738"/>
            <a:ext cx="3043343" cy="46577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1738"/>
            <a:ext cx="3043343" cy="46577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468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AF593A1A-379D-4398-8D9E-20305EC51867}" type="slidenum">
              <a:rPr lang="en-US" sz="1200">
                <a:latin typeface="+mn-lt"/>
              </a:rPr>
              <a:pPr algn="r">
                <a:defRPr/>
              </a:pPr>
              <a:t>11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0252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F4728507-90ED-4486-A1BC-9034DCAE6A15}" type="slidenum">
              <a:rPr lang="en-US" sz="1200">
                <a:latin typeface="+mn-lt"/>
              </a:rPr>
              <a:pPr algn="r">
                <a:defRPr/>
              </a:pPr>
              <a:t>12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0411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5843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91D55452-F83E-40DB-B9BB-E98D92F07CE1}" type="slidenum">
              <a:rPr lang="en-US" sz="1200">
                <a:latin typeface="+mn-lt"/>
              </a:rPr>
              <a:pPr algn="r">
                <a:defRPr/>
              </a:pPr>
              <a:t>13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23711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ED4DCC3C-D779-413D-B087-AE581A91C909}" type="slidenum">
              <a:rPr lang="en-US" sz="1200">
                <a:latin typeface="+mn-lt"/>
              </a:rPr>
              <a:pPr algn="r">
                <a:defRPr/>
              </a:pPr>
              <a:t>14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648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8131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C17B70B1-E2B3-4AB1-A884-98295DD428C8}" type="slidenum">
              <a:rPr lang="en-US" sz="1200">
                <a:latin typeface="+mn-lt"/>
              </a:rPr>
              <a:pPr algn="r">
                <a:defRPr/>
              </a:pPr>
              <a:t>15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54903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8131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C8C3873E-4201-4000-AE38-F2A50E1F8770}" type="slidenum">
              <a:rPr lang="en-US" sz="1200">
                <a:latin typeface="+mn-lt"/>
              </a:rPr>
              <a:pPr algn="r">
                <a:defRPr/>
              </a:pPr>
              <a:t>16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8096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8131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8E1B17E7-31F1-47B2-A837-C9D8AC8F437D}" type="slidenum">
              <a:rPr lang="en-US" sz="1200">
                <a:latin typeface="+mn-lt"/>
              </a:rPr>
              <a:pPr algn="r">
                <a:defRPr/>
              </a:pPr>
              <a:t>17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89940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9232AD2D-AB04-4C83-91C0-FF2F6128B514}" type="slidenum">
              <a:rPr lang="en-US" sz="1200">
                <a:latin typeface="+mn-lt"/>
              </a:rPr>
              <a:pPr algn="r">
                <a:defRPr/>
              </a:pPr>
              <a:t>18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88940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74945B18-9C43-4667-94D1-6939470F0A1E}" type="slidenum">
              <a:rPr lang="en-US" sz="1200">
                <a:latin typeface="+mn-lt"/>
              </a:rPr>
              <a:pPr algn="r">
                <a:defRPr/>
              </a:pPr>
              <a:t>19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30618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0179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0A56F74F-D3CA-469C-BBA1-6AD49AEAEC41}" type="slidenum">
              <a:rPr lang="en-US" sz="1200">
                <a:latin typeface="+mn-lt"/>
              </a:rPr>
              <a:pPr algn="r">
                <a:defRPr/>
              </a:pPr>
              <a:t>20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320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7651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B9EA616D-0BEB-46D8-82AB-8F22709E83AC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3778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5843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1C2C7186-5415-42B0-B3DA-F77BA5A31C54}" type="slidenum">
              <a:rPr lang="en-US" sz="1200">
                <a:latin typeface="+mn-lt"/>
              </a:rPr>
              <a:pPr algn="r">
                <a:defRPr/>
              </a:pPr>
              <a:t>21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3504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222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D2BF09CD-7719-4293-81C7-C107C78109A8}" type="slidenum">
              <a:rPr lang="en-US" sz="1200">
                <a:latin typeface="+mn-lt"/>
              </a:rPr>
              <a:pPr algn="r">
                <a:defRPr/>
              </a:pPr>
              <a:t>22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9086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699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AFE86DBE-D441-48C7-A1BA-9EEC9B2F70DE}" type="slidenum">
              <a:rPr lang="en-US" sz="1200">
                <a:latin typeface="+mn-lt"/>
              </a:rPr>
              <a:pPr algn="r">
                <a:defRPr/>
              </a:pPr>
              <a:t>3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0437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DB93A299-30AB-440A-BCB0-ED8835CDCA63}" type="slidenum">
              <a:rPr lang="en-US" sz="1200">
                <a:latin typeface="+mn-lt"/>
              </a:rPr>
              <a:pPr algn="r">
                <a:defRPr/>
              </a:pPr>
              <a:t>4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9461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30512F68-128D-440D-AC1A-EFC01DCE16C3}" type="slidenum">
              <a:rPr lang="en-US" sz="1200">
                <a:latin typeface="+mn-lt"/>
              </a:rPr>
              <a:pPr algn="r">
                <a:defRPr/>
              </a:pPr>
              <a:t>5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9827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BAF8F311-46C9-4E98-AD9D-F08451A78411}" type="slidenum">
              <a:rPr lang="en-US" sz="1200">
                <a:latin typeface="+mn-lt"/>
              </a:rPr>
              <a:pPr algn="r">
                <a:defRPr/>
              </a:pPr>
              <a:t>6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581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5A905FCD-14F2-47EF-97EC-DB3D3FE331D1}" type="slidenum">
              <a:rPr lang="en-US" sz="1200">
                <a:latin typeface="+mn-lt"/>
              </a:rPr>
              <a:pPr algn="r">
                <a:defRPr/>
              </a:pPr>
              <a:t>7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0726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5059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4782A3AD-AE28-4597-AADA-EF00A7EA6509}" type="slidenum">
              <a:rPr lang="en-US" sz="1200">
                <a:latin typeface="+mn-lt"/>
              </a:rPr>
              <a:pPr algn="r">
                <a:defRPr/>
              </a:pPr>
              <a:t>8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9029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978132" y="8841738"/>
            <a:ext cx="3043343" cy="46577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446" tIns="46223" rIns="92446" bIns="46223" anchor="b"/>
          <a:lstStyle/>
          <a:p>
            <a:pPr algn="r">
              <a:defRPr/>
            </a:pPr>
            <a:fld id="{4746908C-AA14-420C-A869-F2657F674378}" type="slidenum">
              <a:rPr lang="en-US" sz="1200">
                <a:latin typeface="+mn-lt"/>
              </a:rPr>
              <a:pPr algn="r">
                <a:defRPr/>
              </a:pPr>
              <a:t>9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45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6"/>
          <p:cNvGrpSpPr>
            <a:grpSpLocks/>
          </p:cNvGrpSpPr>
          <p:nvPr userDrawn="1"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7" name="Group 15"/>
          <p:cNvGrpSpPr>
            <a:grpSpLocks/>
          </p:cNvGrpSpPr>
          <p:nvPr userDrawn="1"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Document2.docx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Document3.docx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Word_Document4.docx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Word_Document5.docx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Word_Document6.docx"/><Relationship Id="rId4" Type="http://schemas.openxmlformats.org/officeDocument/2006/relationships/oleObject" Target="../embeddings/oleObject6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457200" y="2743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Decision Trees: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Introduction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Starting point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173" y="1524000"/>
            <a:ext cx="6477000" cy="5259450"/>
          </a:xfrm>
          <a:prstGeom prst="rect">
            <a:avLst/>
          </a:prstGeom>
          <a:solidFill>
            <a:srgbClr val="000000">
              <a:shade val="95000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Computing Gini Index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4674635"/>
              </p:ext>
            </p:extLst>
          </p:nvPr>
        </p:nvGraphicFramePr>
        <p:xfrm>
          <a:off x="1870321" y="2362200"/>
          <a:ext cx="6950075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Document" r:id="rId5" imgW="2288252" imgH="329749" progId="Word.Document.12">
                  <p:embed/>
                </p:oleObj>
              </mc:Choice>
              <mc:Fallback>
                <p:oleObj name="Document" r:id="rId5" imgW="2288252" imgH="329749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0321" y="2362200"/>
                        <a:ext cx="6950075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Content Placeholder 2"/>
          <p:cNvSpPr>
            <a:spLocks/>
          </p:cNvSpPr>
          <p:nvPr/>
        </p:nvSpPr>
        <p:spPr bwMode="auto">
          <a:xfrm>
            <a:off x="364176" y="1828800"/>
            <a:ext cx="847502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 smtClean="0"/>
              <a:t>Gini index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n-US" sz="3000" dirty="0" smtClean="0"/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n-US" sz="800" dirty="0"/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 smtClean="0"/>
              <a:t>Before </a:t>
            </a:r>
            <a:r>
              <a:rPr lang="en-US" sz="3000" dirty="0"/>
              <a:t>the first split we have: </a:t>
            </a:r>
            <a:r>
              <a:rPr lang="en-US" sz="3000" dirty="0" smtClean="0"/>
              <a:t>m=2</a:t>
            </a:r>
            <a:r>
              <a:rPr lang="en-US" sz="3000" dirty="0"/>
              <a:t>, k=1 is Owner, k=2 is nonowner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P</a:t>
            </a:r>
            <a:r>
              <a:rPr lang="en-US" sz="3000" baseline="-25000" dirty="0"/>
              <a:t>1</a:t>
            </a:r>
            <a:r>
              <a:rPr lang="en-US" sz="3000" dirty="0"/>
              <a:t>=proportion of records in rectangle that belong to owner = </a:t>
            </a:r>
            <a:r>
              <a:rPr lang="en-US" sz="3000" dirty="0" smtClean="0"/>
              <a:t>13/25 </a:t>
            </a:r>
            <a:r>
              <a:rPr lang="en-US" sz="3000" dirty="0"/>
              <a:t>= </a:t>
            </a:r>
            <a:r>
              <a:rPr lang="en-US" sz="3000" dirty="0" smtClean="0"/>
              <a:t>0.52</a:t>
            </a:r>
            <a:endParaRPr lang="en-US" sz="3000" dirty="0"/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P</a:t>
            </a:r>
            <a:r>
              <a:rPr lang="en-US" sz="3000" baseline="-25000" dirty="0"/>
              <a:t>2</a:t>
            </a:r>
            <a:r>
              <a:rPr lang="en-US" sz="3000" dirty="0"/>
              <a:t>=proportion of records in rectangle that belong to nonowner = </a:t>
            </a:r>
            <a:r>
              <a:rPr lang="en-US" sz="3000" dirty="0" smtClean="0"/>
              <a:t>12/25 </a:t>
            </a:r>
            <a:r>
              <a:rPr lang="en-US" sz="3000" dirty="0"/>
              <a:t>= </a:t>
            </a:r>
            <a:r>
              <a:rPr lang="en-US" sz="3000" dirty="0" smtClean="0"/>
              <a:t>0.48</a:t>
            </a:r>
            <a:endParaRPr lang="en-US" sz="3000" dirty="0"/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I(A) = 1 – (</a:t>
            </a:r>
            <a:r>
              <a:rPr lang="en-US" sz="3000" dirty="0" smtClean="0"/>
              <a:t>0.52)</a:t>
            </a:r>
            <a:r>
              <a:rPr lang="en-US" sz="3000" baseline="30000" dirty="0" smtClean="0"/>
              <a:t>2</a:t>
            </a:r>
            <a:r>
              <a:rPr lang="en-US" sz="3000" dirty="0" smtClean="0"/>
              <a:t> </a:t>
            </a:r>
            <a:r>
              <a:rPr lang="en-US" sz="3000" dirty="0"/>
              <a:t>– (</a:t>
            </a:r>
            <a:r>
              <a:rPr lang="en-US" sz="3000" dirty="0" smtClean="0"/>
              <a:t>0.48)</a:t>
            </a:r>
            <a:r>
              <a:rPr lang="en-US" sz="3000" baseline="30000" dirty="0" smtClean="0"/>
              <a:t>2</a:t>
            </a:r>
            <a:r>
              <a:rPr lang="en-US" sz="3000" dirty="0" smtClean="0"/>
              <a:t> </a:t>
            </a:r>
            <a:r>
              <a:rPr lang="en-US" sz="3000" dirty="0"/>
              <a:t>= </a:t>
            </a:r>
            <a:r>
              <a:rPr lang="en-US" sz="3000" dirty="0" smtClean="0"/>
              <a:t>0.4992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Computing Gini Index</a:t>
            </a:r>
          </a:p>
        </p:txBody>
      </p:sp>
      <p:sp>
        <p:nvSpPr>
          <p:cNvPr id="3077" name="Content Placeholder 2"/>
          <p:cNvSpPr>
            <a:spLocks/>
          </p:cNvSpPr>
          <p:nvPr/>
        </p:nvSpPr>
        <p:spPr bwMode="auto">
          <a:xfrm>
            <a:off x="381000" y="1828800"/>
            <a:ext cx="8229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 smtClean="0"/>
              <a:t>Gini index: 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n-US" sz="3000" dirty="0" smtClean="0"/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n-US" sz="3000" dirty="0"/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 smtClean="0"/>
              <a:t>Suppose </a:t>
            </a:r>
            <a:r>
              <a:rPr lang="en-US" sz="3000" dirty="0"/>
              <a:t>we split lot size at 19.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After the split, the upper rectangle contains </a:t>
            </a:r>
            <a:r>
              <a:rPr lang="en-US" sz="3000" dirty="0" smtClean="0"/>
              <a:t>10 </a:t>
            </a:r>
            <a:r>
              <a:rPr lang="en-US" sz="3000" dirty="0"/>
              <a:t>owners and 3 nonowners.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The Gini index for this rectangle is: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Gini = 1 – </a:t>
            </a:r>
            <a:r>
              <a:rPr lang="en-US" sz="3000" dirty="0" smtClean="0"/>
              <a:t>(10/13)</a:t>
            </a:r>
            <a:r>
              <a:rPr lang="en-US" sz="3000" baseline="30000" dirty="0" smtClean="0"/>
              <a:t>2</a:t>
            </a:r>
            <a:r>
              <a:rPr lang="en-US" sz="3000" dirty="0" smtClean="0"/>
              <a:t> </a:t>
            </a:r>
            <a:r>
              <a:rPr lang="en-US" sz="3000" dirty="0"/>
              <a:t>– </a:t>
            </a:r>
            <a:r>
              <a:rPr lang="en-US" sz="3000" dirty="0" smtClean="0"/>
              <a:t>(3/13)</a:t>
            </a:r>
            <a:r>
              <a:rPr lang="en-US" sz="3000" baseline="30000" dirty="0" smtClean="0"/>
              <a:t>2</a:t>
            </a:r>
            <a:r>
              <a:rPr lang="en-US" sz="3000" dirty="0" smtClean="0"/>
              <a:t> </a:t>
            </a:r>
            <a:r>
              <a:rPr lang="en-US" sz="3000" dirty="0"/>
              <a:t>= </a:t>
            </a:r>
            <a:r>
              <a:rPr lang="en-US" sz="3000" dirty="0" smtClean="0"/>
              <a:t>0.355</a:t>
            </a:r>
            <a:endParaRPr lang="en-US" sz="3000" dirty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773804"/>
              </p:ext>
            </p:extLst>
          </p:nvPr>
        </p:nvGraphicFramePr>
        <p:xfrm>
          <a:off x="1660525" y="2514600"/>
          <a:ext cx="6950075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Document" r:id="rId5" imgW="2288252" imgH="329749" progId="Word.Document.12">
                  <p:embed/>
                </p:oleObj>
              </mc:Choice>
              <mc:Fallback>
                <p:oleObj name="Document" r:id="rId5" imgW="2288252" imgH="329749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0525" y="2514600"/>
                        <a:ext cx="6950075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229600" cy="944563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The first split: Lot Size = 19,000</a:t>
            </a:r>
          </a:p>
        </p:txBody>
      </p:sp>
      <p:pic>
        <p:nvPicPr>
          <p:cNvPr id="30723" name="Content Placeholder 3" descr="CT-mower1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1447800"/>
            <a:ext cx="6629400" cy="5335588"/>
          </a:xfrm>
        </p:spPr>
      </p:pic>
      <p:sp>
        <p:nvSpPr>
          <p:cNvPr id="4" name="Flowchart: Connector 3"/>
          <p:cNvSpPr/>
          <p:nvPr/>
        </p:nvSpPr>
        <p:spPr>
          <a:xfrm>
            <a:off x="7086600" y="1676400"/>
            <a:ext cx="45720" cy="45720"/>
          </a:xfrm>
          <a:prstGeom prst="flowChartConnector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Computing Gini Index</a:t>
            </a:r>
          </a:p>
        </p:txBody>
      </p:sp>
      <p:sp>
        <p:nvSpPr>
          <p:cNvPr id="31747" name="Content Placeholder 2"/>
          <p:cNvSpPr>
            <a:spLocks/>
          </p:cNvSpPr>
          <p:nvPr/>
        </p:nvSpPr>
        <p:spPr bwMode="auto">
          <a:xfrm>
            <a:off x="381000" y="1600200"/>
            <a:ext cx="8534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 smtClean="0"/>
              <a:t>The bottom rectangle contains 3 </a:t>
            </a:r>
            <a:r>
              <a:rPr lang="en-US" sz="3000" dirty="0"/>
              <a:t>owners and 9 </a:t>
            </a:r>
            <a:r>
              <a:rPr lang="en-US" sz="3000" dirty="0" smtClean="0"/>
              <a:t>nonowners.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 smtClean="0"/>
              <a:t>The Gini index for this is: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Gini = 1 – </a:t>
            </a:r>
            <a:r>
              <a:rPr lang="en-US" sz="3000" dirty="0" smtClean="0"/>
              <a:t>(3/12)</a:t>
            </a:r>
            <a:r>
              <a:rPr lang="en-US" sz="3000" baseline="30000" dirty="0" smtClean="0"/>
              <a:t>2</a:t>
            </a:r>
            <a:r>
              <a:rPr lang="en-US" sz="3000" dirty="0" smtClean="0"/>
              <a:t> </a:t>
            </a:r>
            <a:r>
              <a:rPr lang="en-US" sz="3000" dirty="0"/>
              <a:t>– </a:t>
            </a:r>
            <a:r>
              <a:rPr lang="en-US" sz="3000" dirty="0" smtClean="0"/>
              <a:t>(9/12)</a:t>
            </a:r>
            <a:r>
              <a:rPr lang="en-US" sz="3000" baseline="30000" dirty="0" smtClean="0"/>
              <a:t>2</a:t>
            </a:r>
            <a:r>
              <a:rPr lang="en-US" sz="3000" dirty="0" smtClean="0"/>
              <a:t> </a:t>
            </a:r>
            <a:r>
              <a:rPr lang="en-US" sz="3000" dirty="0"/>
              <a:t>= </a:t>
            </a:r>
            <a:r>
              <a:rPr lang="en-US" sz="3000" dirty="0" smtClean="0"/>
              <a:t>0.375</a:t>
            </a:r>
            <a:endParaRPr lang="en-US" sz="3000" dirty="0"/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 smtClean="0"/>
              <a:t>The </a:t>
            </a:r>
            <a:r>
              <a:rPr lang="en-US" sz="3000" dirty="0"/>
              <a:t>combined Gini of the two rectangles is a weighted average of the two Gini measures, weighted by the number of observations in each.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Overall Gini = (</a:t>
            </a:r>
            <a:r>
              <a:rPr lang="en-US" sz="3000" dirty="0" smtClean="0"/>
              <a:t>13/25)(0.355</a:t>
            </a:r>
            <a:r>
              <a:rPr lang="en-US" sz="3000" dirty="0"/>
              <a:t>) + (</a:t>
            </a:r>
            <a:r>
              <a:rPr lang="en-US" sz="3000" dirty="0" smtClean="0"/>
              <a:t>12/25)(</a:t>
            </a:r>
            <a:r>
              <a:rPr lang="en-US" sz="3000" dirty="0"/>
              <a:t>0.375) = </a:t>
            </a:r>
            <a:r>
              <a:rPr lang="en-US" sz="3000" dirty="0" smtClean="0"/>
              <a:t>0.365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itle 1"/>
          <p:cNvSpPr>
            <a:spLocks noGrp="1"/>
          </p:cNvSpPr>
          <p:nvPr>
            <p:ph type="title" idx="4294967295"/>
          </p:nvPr>
        </p:nvSpPr>
        <p:spPr>
          <a:xfrm>
            <a:off x="0" y="-1524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Entropy</a:t>
            </a:r>
          </a:p>
        </p:txBody>
      </p:sp>
      <p:sp>
        <p:nvSpPr>
          <p:cNvPr id="4100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381000" y="2819400"/>
            <a:ext cx="8382000" cy="36576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3000" i="1" dirty="0" smtClean="0"/>
              <a:t>p</a:t>
            </a:r>
            <a:r>
              <a:rPr lang="en-US" sz="3000" dirty="0" smtClean="0"/>
              <a:t> = proportion of cases in rectangle </a:t>
            </a:r>
            <a:r>
              <a:rPr lang="en-US" sz="3000" i="1" dirty="0" smtClean="0"/>
              <a:t>A</a:t>
            </a:r>
            <a:r>
              <a:rPr lang="en-US" sz="3000" dirty="0" smtClean="0"/>
              <a:t> that belong to class </a:t>
            </a:r>
            <a:r>
              <a:rPr lang="en-US" sz="3000" i="1" dirty="0" smtClean="0"/>
              <a:t>k </a:t>
            </a:r>
          </a:p>
          <a:p>
            <a:pPr eaLnBrk="1" hangingPunct="1">
              <a:buFontTx/>
              <a:buNone/>
            </a:pPr>
            <a:endParaRPr lang="en-US" sz="3000" i="1" dirty="0" smtClean="0"/>
          </a:p>
          <a:p>
            <a:pPr eaLnBrk="1" hangingPunct="1"/>
            <a:r>
              <a:rPr lang="en-US" sz="3000" dirty="0" smtClean="0"/>
              <a:t>Entropy ranges between 0 (most pure) and 1 (equal representation of classes)</a:t>
            </a:r>
          </a:p>
          <a:p>
            <a:pPr eaLnBrk="1" hangingPunct="1"/>
            <a:endParaRPr lang="en-US" sz="3000" dirty="0" smtClean="0"/>
          </a:p>
          <a:p>
            <a:pPr eaLnBrk="1" hangingPunct="1"/>
            <a:r>
              <a:rPr lang="en-US" sz="3000" dirty="0" smtClean="0"/>
              <a:t>To compute log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(x) in Excel, enter =log(x,2)</a:t>
            </a:r>
          </a:p>
        </p:txBody>
      </p:sp>
      <p:sp>
        <p:nvSpPr>
          <p:cNvPr id="4101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998538" y="1600200"/>
            <a:ext cx="8145462" cy="19478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000" dirty="0" smtClean="0"/>
              <a:t> 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985166"/>
              </p:ext>
            </p:extLst>
          </p:nvPr>
        </p:nvGraphicFramePr>
        <p:xfrm>
          <a:off x="990600" y="1447800"/>
          <a:ext cx="655320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Document" r:id="rId5" imgW="2288252" imgH="609155" progId="Word.Document.12">
                  <p:embed/>
                </p:oleObj>
              </mc:Choice>
              <mc:Fallback>
                <p:oleObj name="Document" r:id="rId5" imgW="2288252" imgH="609155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447800"/>
                        <a:ext cx="6553200" cy="174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itle 1"/>
          <p:cNvSpPr>
            <a:spLocks noGrp="1"/>
          </p:cNvSpPr>
          <p:nvPr>
            <p:ph type="title" idx="4294967295"/>
          </p:nvPr>
        </p:nvSpPr>
        <p:spPr>
          <a:xfrm>
            <a:off x="0" y="-1524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Entropy</a:t>
            </a:r>
          </a:p>
        </p:txBody>
      </p:sp>
      <p:sp>
        <p:nvSpPr>
          <p:cNvPr id="5124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457200" y="2819400"/>
            <a:ext cx="8382000" cy="3657600"/>
          </a:xfrm>
        </p:spPr>
        <p:txBody>
          <a:bodyPr>
            <a:noAutofit/>
          </a:bodyPr>
          <a:lstStyle/>
          <a:p>
            <a:pPr marL="273050" indent="-273050" eaLnBrk="1" hangingPunct="1"/>
            <a:r>
              <a:rPr lang="en-US" sz="3000" dirty="0" smtClean="0"/>
              <a:t>Before the first split we have: m=2, k=1 is Owner, k=2 is nonowner</a:t>
            </a:r>
          </a:p>
          <a:p>
            <a:pPr marL="273050" indent="-273050" eaLnBrk="1" hangingPunct="1"/>
            <a:r>
              <a:rPr lang="en-US" sz="3000" dirty="0" smtClean="0"/>
              <a:t>P</a:t>
            </a:r>
            <a:r>
              <a:rPr lang="en-US" sz="3000" baseline="-25000" dirty="0" smtClean="0"/>
              <a:t>1</a:t>
            </a:r>
            <a:r>
              <a:rPr lang="en-US" sz="3000" dirty="0" smtClean="0"/>
              <a:t>=proportion of records in rectangle that belong to owner = 13/25 = 0.52</a:t>
            </a:r>
          </a:p>
          <a:p>
            <a:pPr marL="273050" indent="-273050" eaLnBrk="1" hangingPunct="1"/>
            <a:r>
              <a:rPr lang="en-US" sz="3000" dirty="0" smtClean="0"/>
              <a:t>P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=proportion of records in rectangle that belong to nonowner = 12/25 = 0.48</a:t>
            </a:r>
          </a:p>
          <a:p>
            <a:pPr marL="273050" indent="-273050" eaLnBrk="1" hangingPunct="1"/>
            <a:r>
              <a:rPr lang="en-US" sz="3000" dirty="0" smtClean="0"/>
              <a:t>Entropy = -0.52(log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(0.52)) – 0.48(log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(0.48)) = 0.9988</a:t>
            </a: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07857"/>
              </p:ext>
            </p:extLst>
          </p:nvPr>
        </p:nvGraphicFramePr>
        <p:xfrm>
          <a:off x="914400" y="1447800"/>
          <a:ext cx="655320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Document" r:id="rId5" imgW="2288252" imgH="609155" progId="Word.Document.12">
                  <p:embed/>
                </p:oleObj>
              </mc:Choice>
              <mc:Fallback>
                <p:oleObj name="Document" r:id="rId5" imgW="2288252" imgH="609155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47800"/>
                        <a:ext cx="6553200" cy="174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itle 1"/>
          <p:cNvSpPr>
            <a:spLocks noGrp="1"/>
          </p:cNvSpPr>
          <p:nvPr>
            <p:ph type="title" idx="4294967295"/>
          </p:nvPr>
        </p:nvSpPr>
        <p:spPr>
          <a:xfrm>
            <a:off x="0" y="-1524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Entropy</a:t>
            </a:r>
          </a:p>
        </p:txBody>
      </p:sp>
      <p:sp>
        <p:nvSpPr>
          <p:cNvPr id="614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228600" y="2895600"/>
            <a:ext cx="8763000" cy="3657600"/>
          </a:xfrm>
        </p:spPr>
        <p:txBody>
          <a:bodyPr/>
          <a:lstStyle/>
          <a:p>
            <a:pPr marL="273050" indent="-273050" eaLnBrk="1" hangingPunct="1"/>
            <a:r>
              <a:rPr lang="en-US" sz="3000" dirty="0" smtClean="0"/>
              <a:t>Suppose we split lot size at 19.</a:t>
            </a:r>
          </a:p>
          <a:p>
            <a:pPr marL="273050" indent="-273050" eaLnBrk="1" hangingPunct="1"/>
            <a:r>
              <a:rPr lang="en-US" sz="3000" dirty="0" smtClean="0"/>
              <a:t>After the split, the upper rectangle contains 10 owners and 3 nonowners.</a:t>
            </a:r>
          </a:p>
          <a:p>
            <a:pPr marL="273050" indent="-273050" eaLnBrk="1" hangingPunct="1"/>
            <a:r>
              <a:rPr lang="en-US" sz="3000" dirty="0" smtClean="0"/>
              <a:t>The entropy for this rectangle is:</a:t>
            </a:r>
          </a:p>
          <a:p>
            <a:pPr marL="273050" indent="-273050" eaLnBrk="1" hangingPunct="1"/>
            <a:r>
              <a:rPr lang="en-US" sz="3000" dirty="0" smtClean="0"/>
              <a:t>Entropy = </a:t>
            </a:r>
            <a:r>
              <a:rPr lang="en-US" sz="2600" dirty="0" smtClean="0"/>
              <a:t>-(10/13)(log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(10/13)) – (3/13)(log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(3/13)) = 0.779</a:t>
            </a:r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716122"/>
              </p:ext>
            </p:extLst>
          </p:nvPr>
        </p:nvGraphicFramePr>
        <p:xfrm>
          <a:off x="990600" y="1524000"/>
          <a:ext cx="6553200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Document" r:id="rId5" imgW="2288252" imgH="609155" progId="Word.Document.12">
                  <p:embed/>
                </p:oleObj>
              </mc:Choice>
              <mc:Fallback>
                <p:oleObj name="Document" r:id="rId5" imgW="2288252" imgH="609155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24000"/>
                        <a:ext cx="6553200" cy="174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Entropy</a:t>
            </a:r>
          </a:p>
        </p:txBody>
      </p:sp>
      <p:sp>
        <p:nvSpPr>
          <p:cNvPr id="32771" name="Content Placeholder 2"/>
          <p:cNvSpPr>
            <a:spLocks/>
          </p:cNvSpPr>
          <p:nvPr/>
        </p:nvSpPr>
        <p:spPr bwMode="auto">
          <a:xfrm>
            <a:off x="372094" y="1752600"/>
            <a:ext cx="8534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900" dirty="0" smtClean="0"/>
              <a:t>After the split the </a:t>
            </a:r>
            <a:r>
              <a:rPr lang="en-US" sz="2900" dirty="0"/>
              <a:t>bottom rectangle </a:t>
            </a:r>
            <a:r>
              <a:rPr lang="en-US" sz="2900" dirty="0" smtClean="0"/>
              <a:t>has 3 </a:t>
            </a:r>
            <a:r>
              <a:rPr lang="en-US" sz="2900" dirty="0"/>
              <a:t>owners and 9 </a:t>
            </a:r>
            <a:r>
              <a:rPr lang="en-US" sz="2900" dirty="0" smtClean="0"/>
              <a:t>nonowners.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900" dirty="0" smtClean="0"/>
              <a:t>The entropy for this rectangle is: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900" dirty="0"/>
              <a:t>Entropy = </a:t>
            </a:r>
            <a:r>
              <a:rPr lang="en-US" sz="2900" dirty="0" smtClean="0"/>
              <a:t>-(3/12)(log</a:t>
            </a:r>
            <a:r>
              <a:rPr lang="en-US" sz="2900" baseline="-25000" dirty="0" smtClean="0"/>
              <a:t>2</a:t>
            </a:r>
            <a:r>
              <a:rPr lang="en-US" sz="2900" dirty="0" smtClean="0"/>
              <a:t>(3/12)) </a:t>
            </a:r>
            <a:r>
              <a:rPr lang="en-US" sz="2900" dirty="0"/>
              <a:t>– </a:t>
            </a:r>
            <a:r>
              <a:rPr lang="en-US" sz="2900" dirty="0" smtClean="0"/>
              <a:t>(9/12)(log</a:t>
            </a:r>
            <a:r>
              <a:rPr lang="en-US" sz="2900" baseline="-25000" dirty="0" smtClean="0"/>
              <a:t>2</a:t>
            </a:r>
            <a:r>
              <a:rPr lang="en-US" sz="2900" dirty="0" smtClean="0"/>
              <a:t>(9/12)) </a:t>
            </a:r>
            <a:r>
              <a:rPr lang="en-US" sz="2900" dirty="0"/>
              <a:t>= </a:t>
            </a:r>
            <a:r>
              <a:rPr lang="en-US" sz="2900" dirty="0" smtClean="0"/>
              <a:t>0.811</a:t>
            </a:r>
            <a:endParaRPr lang="en-US" sz="2900" dirty="0"/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900" dirty="0"/>
              <a:t>The combined Entropy of the two rectangles is a weighted average of the two Entropy measures, weighted by the number of observations in each.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900" dirty="0"/>
              <a:t>Overall Entropy = (</a:t>
            </a:r>
            <a:r>
              <a:rPr lang="en-US" sz="2900" dirty="0" smtClean="0"/>
              <a:t>13/25)(0.779) </a:t>
            </a:r>
            <a:r>
              <a:rPr lang="en-US" sz="2900" dirty="0"/>
              <a:t>+ (</a:t>
            </a:r>
            <a:r>
              <a:rPr lang="en-US" sz="2900" dirty="0" smtClean="0"/>
              <a:t>12/25)(</a:t>
            </a:r>
            <a:r>
              <a:rPr lang="en-US" sz="2900" dirty="0"/>
              <a:t>0.811) = </a:t>
            </a:r>
            <a:r>
              <a:rPr lang="en-US" sz="2900" dirty="0" smtClean="0"/>
              <a:t>0.795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Results of Split at 19</a:t>
            </a:r>
          </a:p>
        </p:txBody>
      </p:sp>
      <p:sp>
        <p:nvSpPr>
          <p:cNvPr id="33795" name="Content Placeholder 2"/>
          <p:cNvSpPr>
            <a:spLocks/>
          </p:cNvSpPr>
          <p:nvPr/>
        </p:nvSpPr>
        <p:spPr bwMode="auto">
          <a:xfrm>
            <a:off x="381000" y="2133600"/>
            <a:ext cx="8229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The Gini index decreased from </a:t>
            </a:r>
            <a:r>
              <a:rPr lang="en-US" sz="3000" dirty="0" smtClean="0"/>
              <a:t>0.4992 </a:t>
            </a:r>
            <a:r>
              <a:rPr lang="en-US" sz="3000" dirty="0"/>
              <a:t>before the split to </a:t>
            </a:r>
            <a:r>
              <a:rPr lang="en-US" sz="3000" dirty="0" smtClean="0"/>
              <a:t>0.365 </a:t>
            </a:r>
            <a:r>
              <a:rPr lang="en-US" sz="3000" dirty="0"/>
              <a:t>after the split.</a:t>
            </a:r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n-US" sz="3000" dirty="0"/>
          </a:p>
          <a:p>
            <a:pPr marL="273050" indent="-27305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000" dirty="0"/>
              <a:t>The entropy impurity measure decreased from </a:t>
            </a:r>
            <a:r>
              <a:rPr lang="en-US" sz="3000" dirty="0" smtClean="0"/>
              <a:t>0.9988 </a:t>
            </a:r>
            <a:r>
              <a:rPr lang="en-US" sz="3000" dirty="0"/>
              <a:t>before the split to </a:t>
            </a:r>
            <a:r>
              <a:rPr lang="en-US" sz="3000" dirty="0" smtClean="0"/>
              <a:t>0.795 </a:t>
            </a:r>
            <a:r>
              <a:rPr lang="en-US" sz="3000" dirty="0"/>
              <a:t>after the split.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Example: Riding Mowers	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2286000"/>
            <a:ext cx="8229600" cy="3522662"/>
          </a:xfrm>
        </p:spPr>
        <p:txBody>
          <a:bodyPr/>
          <a:lstStyle/>
          <a:p>
            <a:pPr eaLnBrk="1" hangingPunct="1"/>
            <a:r>
              <a:rPr lang="en-US" sz="3000" dirty="0" smtClean="0"/>
              <a:t>Data: 25 households classified as owning or not owning a lawn irrigation system</a:t>
            </a:r>
          </a:p>
          <a:p>
            <a:pPr eaLnBrk="1" hangingPunct="1"/>
            <a:endParaRPr lang="en-US" sz="3000" dirty="0" smtClean="0"/>
          </a:p>
          <a:p>
            <a:pPr eaLnBrk="1" hangingPunct="1"/>
            <a:r>
              <a:rPr lang="en-US" sz="3000" dirty="0" smtClean="0"/>
              <a:t>Predictors = Income, Lot Size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itle 4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Recursive Partitioning</a:t>
            </a:r>
          </a:p>
        </p:txBody>
      </p:sp>
      <p:sp>
        <p:nvSpPr>
          <p:cNvPr id="34819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81000" y="1905000"/>
            <a:ext cx="8458200" cy="382111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000" dirty="0" smtClean="0"/>
              <a:t>Obtain overall impurity measure (weighted avg. of individual rectangles) </a:t>
            </a:r>
          </a:p>
          <a:p>
            <a:pPr eaLnBrk="1" hangingPunct="1"/>
            <a:r>
              <a:rPr lang="en-US" sz="3000" dirty="0" smtClean="0"/>
              <a:t>At each successive stage, compare this measure across all possible splits in all variables</a:t>
            </a:r>
          </a:p>
          <a:p>
            <a:pPr eaLnBrk="1" hangingPunct="1"/>
            <a:r>
              <a:rPr lang="en-US" sz="3000" dirty="0" smtClean="0"/>
              <a:t>Choose the split that reduces impurity the most</a:t>
            </a:r>
          </a:p>
          <a:p>
            <a:pPr eaLnBrk="1" hangingPunct="1"/>
            <a:r>
              <a:rPr lang="en-US" sz="3000" dirty="0" smtClean="0"/>
              <a:t>Chosen split points become nodes on the tree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229600" cy="944563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The first split: Lot Size = 19,000</a:t>
            </a:r>
          </a:p>
        </p:txBody>
      </p:sp>
      <p:pic>
        <p:nvPicPr>
          <p:cNvPr id="35843" name="Content Placeholder 3" descr="CT-mower1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1522412"/>
            <a:ext cx="6629400" cy="5335588"/>
          </a:xfrm>
        </p:spPr>
      </p:pic>
      <p:sp>
        <p:nvSpPr>
          <p:cNvPr id="4" name="Flowchart: Connector 3"/>
          <p:cNvSpPr/>
          <p:nvPr/>
        </p:nvSpPr>
        <p:spPr>
          <a:xfrm>
            <a:off x="7086600" y="1676400"/>
            <a:ext cx="45720" cy="45720"/>
          </a:xfrm>
          <a:prstGeom prst="flowChartConnector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First Split – The Tree</a:t>
            </a:r>
          </a:p>
        </p:txBody>
      </p:sp>
      <p:sp>
        <p:nvSpPr>
          <p:cNvPr id="3" name="Oval 2"/>
          <p:cNvSpPr/>
          <p:nvPr/>
        </p:nvSpPr>
        <p:spPr>
          <a:xfrm>
            <a:off x="3429000" y="1583480"/>
            <a:ext cx="1219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838200" y="3581400"/>
            <a:ext cx="14478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239000" y="3733800"/>
            <a:ext cx="13716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981200" y="2362200"/>
            <a:ext cx="1524000" cy="1371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48200" y="2286000"/>
            <a:ext cx="2743200" cy="1752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10000" y="1883229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43000" y="4038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84.75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43800" y="41529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57.15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8654102">
            <a:off x="2655866" y="3017183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789742">
            <a:off x="5550870" y="306027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595007" y="2642898"/>
            <a:ext cx="104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Lot Size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344719"/>
              </p:ext>
            </p:extLst>
          </p:nvPr>
        </p:nvGraphicFramePr>
        <p:xfrm>
          <a:off x="683020" y="381000"/>
          <a:ext cx="4038599" cy="64008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1435"/>
                <a:gridCol w="1155285"/>
                <a:gridCol w="1781879"/>
              </a:tblGrid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Income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Lot Size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Irrigation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112.1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24.6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60.0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18.4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85.5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16.8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64.8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21.6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61.5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87.0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23.6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110.1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19.2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108.0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17.6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82.8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22.4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69.0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93.0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51.0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22.0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81.0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75.0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19.6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52.8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64.8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17.2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43.2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20.4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84.0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17.6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49.2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17.6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59.4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16.0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66.0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18.4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47.4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16.4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33.0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18.8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51.0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14.0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  <a:tr h="2461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63.0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14.8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Do Not Own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917" marR="6917" marT="6917" marB="0" anchor="b"/>
                </a:tc>
              </a:tr>
            </a:tbl>
          </a:graphicData>
        </a:graphic>
      </p:graphicFrame>
      <p:sp>
        <p:nvSpPr>
          <p:cNvPr id="2" name="Right Brace 1"/>
          <p:cNvSpPr/>
          <p:nvPr/>
        </p:nvSpPr>
        <p:spPr>
          <a:xfrm>
            <a:off x="5026420" y="685800"/>
            <a:ext cx="457200" cy="31242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5026420" y="3886200"/>
            <a:ext cx="457200" cy="28956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36020" y="20574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 Owners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59820" y="5193268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Nonowners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How to split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676400"/>
            <a:ext cx="82296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Order records according to one variable, say </a:t>
            </a:r>
            <a:r>
              <a:rPr lang="en-US" sz="3000" i="1" dirty="0" smtClean="0"/>
              <a:t>lot size</a:t>
            </a:r>
          </a:p>
          <a:p>
            <a:pPr eaLnBrk="1" hangingPunct="1"/>
            <a:r>
              <a:rPr lang="en-US" sz="3000" dirty="0" smtClean="0"/>
              <a:t>Find midpoints between successive values</a:t>
            </a:r>
          </a:p>
          <a:p>
            <a:pPr eaLnBrk="1" hangingPunct="1"/>
            <a:r>
              <a:rPr lang="en-US" sz="3000" dirty="0" smtClean="0"/>
              <a:t>E.g., first midpoint is 14.4 (halfway between 14.0 and 14.8)</a:t>
            </a:r>
          </a:p>
          <a:p>
            <a:pPr eaLnBrk="1" hangingPunct="1"/>
            <a:r>
              <a:rPr lang="en-US" sz="3000" dirty="0" smtClean="0"/>
              <a:t>Divide records into those with </a:t>
            </a:r>
            <a:r>
              <a:rPr lang="en-US" sz="3000" i="1" dirty="0" smtClean="0"/>
              <a:t>lot size</a:t>
            </a:r>
            <a:r>
              <a:rPr lang="en-US" sz="3000" dirty="0" smtClean="0"/>
              <a:t> &gt; 14.4 and those &lt;= 14.4</a:t>
            </a:r>
          </a:p>
          <a:p>
            <a:pPr eaLnBrk="1" hangingPunct="1"/>
            <a:r>
              <a:rPr lang="en-US" sz="3000" dirty="0" smtClean="0"/>
              <a:t>After evaluating that split, try the next one, which is 15.4 (halfway between 14.8 and 16.0)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How to split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04800" y="1828800"/>
            <a:ext cx="8229600" cy="4495800"/>
          </a:xfrm>
        </p:spPr>
        <p:txBody>
          <a:bodyPr>
            <a:normAutofit/>
          </a:bodyPr>
          <a:lstStyle/>
          <a:p>
            <a:pPr marL="273050" indent="-273050" eaLnBrk="1" hangingPunct="1"/>
            <a:r>
              <a:rPr lang="en-US" sz="3000" dirty="0" smtClean="0"/>
              <a:t>The split points for Income are: 38.1, 45.3, 48.3, 50.1, 51, 51.9, 56.1, 59.7, 60.75, 62.25, 63.9, 64.8, 65.4, 67.5, 72, 78, 81.9, 83.4, 84.75, 86.25, 90, 100.5, 109.05, and 111.1</a:t>
            </a:r>
          </a:p>
          <a:p>
            <a:pPr marL="273050" indent="-273050" eaLnBrk="1" hangingPunct="1"/>
            <a:endParaRPr lang="en-US" sz="3000" dirty="0" smtClean="0"/>
          </a:p>
          <a:p>
            <a:pPr marL="273050" indent="-273050" eaLnBrk="1" hangingPunct="1"/>
            <a:r>
              <a:rPr lang="en-US" sz="3000" dirty="0" smtClean="0"/>
              <a:t>Split points for Lot Size are: 14.4, 15.4, 16.2, 16.6, 17, 17.4, 17.6, 17.6, 18, 18.4, 18.6, 19, 19.4, 19.8, 20, 20.2, 20.6, 20.8, 20.8, 21.2, 21.8, 22.2, 23, and 24.1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How to split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04800" y="1752600"/>
            <a:ext cx="8229600" cy="4495800"/>
          </a:xfrm>
        </p:spPr>
        <p:txBody>
          <a:bodyPr>
            <a:noAutofit/>
          </a:bodyPr>
          <a:lstStyle/>
          <a:p>
            <a:pPr marL="273050" indent="-273050" eaLnBrk="1" hangingPunct="1"/>
            <a:r>
              <a:rPr lang="en-US" sz="3000" dirty="0" smtClean="0"/>
              <a:t>These possible points are ranked according to how much they reduce impurity (heterogeneity) in the resulting rectangle.</a:t>
            </a:r>
          </a:p>
          <a:p>
            <a:pPr marL="273050" indent="-273050" eaLnBrk="1" hangingPunct="1"/>
            <a:r>
              <a:rPr lang="en-US" sz="3000" dirty="0" smtClean="0"/>
              <a:t>A pure rectangle is one that is composed of a single class (e.g., owners).</a:t>
            </a:r>
          </a:p>
          <a:p>
            <a:pPr marL="273050" indent="-273050" eaLnBrk="1" hangingPunct="1"/>
            <a:r>
              <a:rPr lang="en-US" sz="3000" dirty="0" smtClean="0"/>
              <a:t>The reduction in impurity is defined as overall impurity before the split minus the sum of the impurities for the two rectangles that result from a split.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Measuring Impurity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676400"/>
            <a:ext cx="8229600" cy="4495800"/>
          </a:xfrm>
        </p:spPr>
        <p:txBody>
          <a:bodyPr>
            <a:normAutofit/>
          </a:bodyPr>
          <a:lstStyle/>
          <a:p>
            <a:pPr marL="273050" indent="-273050" eaLnBrk="1" hangingPunct="1"/>
            <a:r>
              <a:rPr lang="en-US" sz="3000" dirty="0" smtClean="0"/>
              <a:t>There are two popular impurity measures: Gini index and entropy measure.</a:t>
            </a:r>
          </a:p>
          <a:p>
            <a:pPr marL="273050" indent="-273050" eaLnBrk="1" hangingPunct="1"/>
            <a:endParaRPr lang="en-US" sz="3000" dirty="0" smtClean="0"/>
          </a:p>
          <a:p>
            <a:pPr marL="273050" indent="-273050" eaLnBrk="1" hangingPunct="1"/>
            <a:r>
              <a:rPr lang="en-US" sz="3000" dirty="0" smtClean="0"/>
              <a:t>JMP uses a variant of these splitting rules.</a:t>
            </a:r>
          </a:p>
          <a:p>
            <a:pPr marL="273050" indent="-273050" eaLnBrk="1" hangingPunct="1"/>
            <a:endParaRPr lang="en-US" sz="3000" dirty="0" smtClean="0"/>
          </a:p>
          <a:p>
            <a:pPr marL="273050" indent="-273050" eaLnBrk="1" hangingPunct="1"/>
            <a:r>
              <a:rPr lang="en-US" sz="3000" dirty="0" smtClean="0"/>
              <a:t>To illustrate, we will only discuss Gini and entropy.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Gini Index</a:t>
            </a:r>
          </a:p>
        </p:txBody>
      </p:sp>
      <p:sp>
        <p:nvSpPr>
          <p:cNvPr id="1028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0" y="1143000"/>
            <a:ext cx="8148638" cy="1647825"/>
          </a:xfrm>
        </p:spPr>
        <p:txBody>
          <a:bodyPr/>
          <a:lstStyle/>
          <a:p>
            <a:pPr eaLnBrk="1" hangingPunct="1"/>
            <a:endParaRPr lang="en-US" sz="3000" dirty="0" smtClean="0"/>
          </a:p>
          <a:p>
            <a:pPr eaLnBrk="1" hangingPunct="1"/>
            <a:endParaRPr lang="en-US" sz="3000" dirty="0" smtClean="0"/>
          </a:p>
        </p:txBody>
      </p:sp>
      <p:sp>
        <p:nvSpPr>
          <p:cNvPr id="1029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381000" y="2057400"/>
            <a:ext cx="8763000" cy="3457575"/>
          </a:xfrm>
        </p:spPr>
        <p:txBody>
          <a:bodyPr>
            <a:noAutofit/>
          </a:bodyPr>
          <a:lstStyle/>
          <a:p>
            <a:r>
              <a:rPr lang="en-US" sz="3000" dirty="0"/>
              <a:t>Gini Index for rectangle </a:t>
            </a:r>
            <a:r>
              <a:rPr lang="en-US" sz="3000" i="1" dirty="0"/>
              <a:t>A</a:t>
            </a:r>
            <a:r>
              <a:rPr lang="en-US" sz="3000" dirty="0"/>
              <a:t> containing </a:t>
            </a:r>
            <a:r>
              <a:rPr lang="en-US" sz="3000" i="1" dirty="0"/>
              <a:t>m</a:t>
            </a:r>
            <a:r>
              <a:rPr lang="en-US" sz="3000" dirty="0"/>
              <a:t> </a:t>
            </a:r>
            <a:r>
              <a:rPr lang="en-US" sz="3000" dirty="0" smtClean="0"/>
              <a:t>classes</a:t>
            </a:r>
          </a:p>
          <a:p>
            <a:endParaRPr lang="en-US" sz="3000" dirty="0"/>
          </a:p>
          <a:p>
            <a:pPr eaLnBrk="1" hangingPunct="1">
              <a:buFontTx/>
              <a:buNone/>
            </a:pPr>
            <a:endParaRPr lang="en-US" sz="3000" i="1" dirty="0" smtClean="0"/>
          </a:p>
          <a:p>
            <a:pPr eaLnBrk="1" hangingPunct="1">
              <a:buFontTx/>
              <a:buNone/>
            </a:pPr>
            <a:r>
              <a:rPr lang="en-US" sz="3000" i="1" dirty="0" smtClean="0"/>
              <a:t>p</a:t>
            </a:r>
            <a:r>
              <a:rPr lang="en-US" sz="3000" dirty="0" smtClean="0"/>
              <a:t> = proportion of observations in rectangle </a:t>
            </a:r>
            <a:r>
              <a:rPr lang="en-US" sz="3000" i="1" dirty="0" smtClean="0"/>
              <a:t>A</a:t>
            </a:r>
            <a:r>
              <a:rPr lang="en-US" sz="3000" dirty="0" smtClean="0"/>
              <a:t> that belong to class </a:t>
            </a:r>
            <a:r>
              <a:rPr lang="en-US" sz="3000" i="1" dirty="0" smtClean="0"/>
              <a:t>k</a:t>
            </a:r>
          </a:p>
          <a:p>
            <a:pPr eaLnBrk="1" hangingPunct="1"/>
            <a:endParaRPr lang="en-US" sz="3000" dirty="0" smtClean="0"/>
          </a:p>
          <a:p>
            <a:pPr eaLnBrk="1" hangingPunct="1"/>
            <a:r>
              <a:rPr lang="en-US" sz="3000" dirty="0" smtClean="0"/>
              <a:t>I(A) = 0 when all cases belong to same class</a:t>
            </a:r>
          </a:p>
          <a:p>
            <a:pPr eaLnBrk="1" hangingPunct="1"/>
            <a:r>
              <a:rPr lang="en-US" sz="3000" dirty="0" smtClean="0"/>
              <a:t>At a max when all classes are equally represented (= 0.50 in binary case)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357265"/>
              </p:ext>
            </p:extLst>
          </p:nvPr>
        </p:nvGraphicFramePr>
        <p:xfrm>
          <a:off x="2514600" y="2730500"/>
          <a:ext cx="6950075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ocument" r:id="rId5" imgW="2288252" imgH="329749" progId="Word.Document.12">
                  <p:embed/>
                </p:oleObj>
              </mc:Choice>
              <mc:Fallback>
                <p:oleObj name="Document" r:id="rId5" imgW="2288252" imgH="329749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730500"/>
                        <a:ext cx="6950075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itle 1"/>
          <p:cNvSpPr>
            <a:spLocks noGrp="1"/>
          </p:cNvSpPr>
          <p:nvPr>
            <p:ph type="title" idx="4294967295"/>
          </p:nvPr>
        </p:nvSpPr>
        <p:spPr>
          <a:xfrm>
            <a:off x="0" y="-76200"/>
            <a:ext cx="82296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Computing Gini Index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1000" y="1905000"/>
            <a:ext cx="8229600" cy="4495800"/>
          </a:xfrm>
        </p:spPr>
        <p:txBody>
          <a:bodyPr>
            <a:normAutofit/>
          </a:bodyPr>
          <a:lstStyle/>
          <a:p>
            <a:pPr marL="273050" indent="-273050" eaLnBrk="1" hangingPunct="1"/>
            <a:r>
              <a:rPr lang="en-US" sz="3000" dirty="0" smtClean="0"/>
              <a:t>Before we start splitting, we have one rectangle (income on the x-axis and lot size on the y-axis) with all of the records plotted.</a:t>
            </a:r>
          </a:p>
          <a:p>
            <a:pPr marL="273050" indent="-273050" eaLnBrk="1" hangingPunct="1"/>
            <a:endParaRPr lang="en-US" sz="3000" dirty="0" smtClean="0"/>
          </a:p>
          <a:p>
            <a:pPr marL="273050" indent="-273050" eaLnBrk="1" hangingPunct="1"/>
            <a:r>
              <a:rPr lang="en-US" sz="3000" dirty="0" smtClean="0"/>
              <a:t>We have 13 records belonging to the “Owner” class and 12 belonging to the “Nonowner” class.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17357</TotalTime>
  <Words>1044</Words>
  <Application>Microsoft Office PowerPoint</Application>
  <PresentationFormat>On-screen Show (4:3)</PresentationFormat>
  <Paragraphs>202</Paragraphs>
  <Slides>22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5_Equity</vt:lpstr>
      <vt:lpstr>Villanova</vt:lpstr>
      <vt:lpstr>Document</vt:lpstr>
      <vt:lpstr>Decision Trees: Introduction Part 2</vt:lpstr>
      <vt:lpstr>Example: Riding Mowers </vt:lpstr>
      <vt:lpstr>PowerPoint Presentation</vt:lpstr>
      <vt:lpstr>How to split</vt:lpstr>
      <vt:lpstr>How to split</vt:lpstr>
      <vt:lpstr>How to split</vt:lpstr>
      <vt:lpstr>Measuring Impurity</vt:lpstr>
      <vt:lpstr>Gini Index</vt:lpstr>
      <vt:lpstr>Computing Gini Index</vt:lpstr>
      <vt:lpstr>Starting point</vt:lpstr>
      <vt:lpstr>Computing Gini Index</vt:lpstr>
      <vt:lpstr>Computing Gini Index</vt:lpstr>
      <vt:lpstr>The first split: Lot Size = 19,000</vt:lpstr>
      <vt:lpstr>Computing Gini Index</vt:lpstr>
      <vt:lpstr>Entropy</vt:lpstr>
      <vt:lpstr>Entropy</vt:lpstr>
      <vt:lpstr>Entropy</vt:lpstr>
      <vt:lpstr>Entropy</vt:lpstr>
      <vt:lpstr>Results of Split at 19</vt:lpstr>
      <vt:lpstr>Recursive Partitioning</vt:lpstr>
      <vt:lpstr>The first split: Lot Size = 19,000</vt:lpstr>
      <vt:lpstr>First Split – The Tree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John Whitworth</cp:lastModifiedBy>
  <cp:revision>74</cp:revision>
  <cp:lastPrinted>2015-05-01T15:31:25Z</cp:lastPrinted>
  <dcterms:created xsi:type="dcterms:W3CDTF">2008-12-06T13:38:17Z</dcterms:created>
  <dcterms:modified xsi:type="dcterms:W3CDTF">2015-06-26T20:37:14Z</dcterms:modified>
</cp:coreProperties>
</file>